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m.wikipedia.org/" TargetMode="External"/><Relationship Id="rId2" Type="http://schemas.openxmlformats.org/officeDocument/2006/relationships/hyperlink" Target="https://www.master-insigh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64083" y="2092569"/>
            <a:ext cx="4672298" cy="1338056"/>
          </a:xfrm>
        </p:spPr>
        <p:txBody>
          <a:bodyPr/>
          <a:lstStyle/>
          <a:p>
            <a:r>
              <a:rPr lang="zh-TW" altLang="en-US" dirty="0" smtClean="0"/>
              <a:t>作家選讀</a:t>
            </a:r>
            <a:r>
              <a:rPr lang="en-US" altLang="zh-TW" dirty="0" smtClean="0"/>
              <a:t>-</a:t>
            </a:r>
            <a:r>
              <a:rPr lang="zh-TW" altLang="en-US" dirty="0" smtClean="0"/>
              <a:t>金庸</a:t>
            </a:r>
            <a:endParaRPr lang="zh-HK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中二丁班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廖嘉榮</a:t>
            </a:r>
            <a:r>
              <a:rPr lang="en-US" altLang="zh-TW" sz="2400" dirty="0" smtClean="0"/>
              <a:t>(20)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05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1448124"/>
            <a:ext cx="9601196" cy="1303867"/>
          </a:xfrm>
        </p:spPr>
        <p:txBody>
          <a:bodyPr/>
          <a:lstStyle/>
          <a:p>
            <a:r>
              <a:rPr lang="zh-TW" altLang="en-US" dirty="0" smtClean="0"/>
              <a:t>目錄</a:t>
            </a:r>
            <a:endParaRPr lang="zh-HK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1. </a:t>
            </a:r>
            <a:r>
              <a:rPr lang="zh-TW" altLang="en-US" dirty="0">
                <a:solidFill>
                  <a:srgbClr val="002060"/>
                </a:solidFill>
              </a:rPr>
              <a:t>簡介</a:t>
            </a:r>
            <a:r>
              <a:rPr lang="zh-TW" altLang="en-US" dirty="0" smtClean="0">
                <a:solidFill>
                  <a:srgbClr val="002060"/>
                </a:solidFill>
              </a:rPr>
              <a:t>作者</a:t>
            </a:r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>
                <a:solidFill>
                  <a:srgbClr val="002060"/>
                </a:solidFill>
              </a:rPr>
              <a:t>2. </a:t>
            </a:r>
            <a:r>
              <a:rPr lang="zh-TW" altLang="en-US" dirty="0">
                <a:solidFill>
                  <a:srgbClr val="002060"/>
                </a:solidFill>
              </a:rPr>
              <a:t>寫</a:t>
            </a:r>
            <a:r>
              <a:rPr lang="zh-TW" altLang="en-US" dirty="0" smtClean="0">
                <a:solidFill>
                  <a:srgbClr val="002060"/>
                </a:solidFill>
              </a:rPr>
              <a:t>作特</a:t>
            </a:r>
            <a:r>
              <a:rPr lang="zh-TW" altLang="en-US" dirty="0">
                <a:solidFill>
                  <a:srgbClr val="002060"/>
                </a:solidFill>
              </a:rPr>
              <a:t>點、</a:t>
            </a:r>
            <a:r>
              <a:rPr lang="zh-TW" altLang="en-US" dirty="0" smtClean="0">
                <a:solidFill>
                  <a:srgbClr val="002060"/>
                </a:solidFill>
              </a:rPr>
              <a:t>技巧</a:t>
            </a:r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3. </a:t>
            </a:r>
            <a:r>
              <a:rPr lang="zh-TW" altLang="en-US" dirty="0">
                <a:solidFill>
                  <a:srgbClr val="002060"/>
                </a:solidFill>
              </a:rPr>
              <a:t>佳句、佳段</a:t>
            </a:r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4.</a:t>
            </a:r>
            <a:r>
              <a:rPr lang="zh-TW" altLang="en-US" dirty="0">
                <a:solidFill>
                  <a:srgbClr val="002060"/>
                </a:solidFill>
              </a:rPr>
              <a:t>推薦書</a:t>
            </a:r>
            <a:r>
              <a:rPr lang="zh-TW" altLang="en-US" dirty="0" smtClean="0">
                <a:solidFill>
                  <a:srgbClr val="002060"/>
                </a:solidFill>
              </a:rPr>
              <a:t>目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5.</a:t>
            </a:r>
            <a:r>
              <a:rPr lang="zh-TW" altLang="en-US" dirty="0">
                <a:solidFill>
                  <a:srgbClr val="002060"/>
                </a:solidFill>
              </a:rPr>
              <a:t>個人</a:t>
            </a:r>
            <a:r>
              <a:rPr lang="zh-TW" altLang="en-US" dirty="0" smtClean="0">
                <a:solidFill>
                  <a:srgbClr val="002060"/>
                </a:solidFill>
              </a:rPr>
              <a:t>心得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6. </a:t>
            </a:r>
            <a:r>
              <a:rPr lang="zh-TW" altLang="en-US" dirty="0" smtClean="0">
                <a:solidFill>
                  <a:srgbClr val="002060"/>
                </a:solidFill>
              </a:rPr>
              <a:t>參考資料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502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1492087"/>
            <a:ext cx="9601196" cy="1064846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solidFill>
                  <a:srgbClr val="0070C0"/>
                </a:solidFill>
              </a:rPr>
              <a:t>作者生平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金庸，原名查良鏞，生於</a:t>
            </a:r>
            <a:r>
              <a:rPr lang="en-US" altLang="zh-TW" dirty="0" smtClean="0">
                <a:solidFill>
                  <a:srgbClr val="002060"/>
                </a:solidFill>
              </a:rPr>
              <a:t>1924</a:t>
            </a:r>
            <a:r>
              <a:rPr lang="zh-TW" altLang="en-US" dirty="0" smtClean="0">
                <a:solidFill>
                  <a:srgbClr val="002060"/>
                </a:solidFill>
              </a:rPr>
              <a:t>年</a:t>
            </a:r>
            <a:r>
              <a:rPr lang="en-US" altLang="zh-TW" dirty="0" smtClean="0">
                <a:solidFill>
                  <a:srgbClr val="002060"/>
                </a:solidFill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</a:rPr>
              <a:t>月</a:t>
            </a:r>
            <a:r>
              <a:rPr lang="en-US" altLang="zh-TW" dirty="0" smtClean="0">
                <a:solidFill>
                  <a:srgbClr val="002060"/>
                </a:solidFill>
              </a:rPr>
              <a:t>10</a:t>
            </a:r>
            <a:r>
              <a:rPr lang="zh-TW" altLang="en-US" dirty="0" smtClean="0">
                <a:solidFill>
                  <a:srgbClr val="002060"/>
                </a:solidFill>
              </a:rPr>
              <a:t>日。男，</a:t>
            </a:r>
            <a:r>
              <a:rPr lang="zh-HK" altLang="en-US" dirty="0">
                <a:solidFill>
                  <a:srgbClr val="002060"/>
                </a:solidFill>
              </a:rPr>
              <a:t>籍</a:t>
            </a:r>
            <a:r>
              <a:rPr lang="zh-HK" altLang="en-US" dirty="0" smtClean="0">
                <a:solidFill>
                  <a:srgbClr val="002060"/>
                </a:solidFill>
              </a:rPr>
              <a:t>貫</a:t>
            </a:r>
            <a:r>
              <a:rPr lang="zh-TW" altLang="en-US" dirty="0" smtClean="0">
                <a:solidFill>
                  <a:srgbClr val="002060"/>
                </a:solidFill>
              </a:rPr>
              <a:t>浙江海寧，是中國現代著名的文學家和社會活動家。自</a:t>
            </a:r>
            <a:r>
              <a:rPr lang="en-US" altLang="zh-TW" dirty="0" smtClean="0">
                <a:solidFill>
                  <a:srgbClr val="002060"/>
                </a:solidFill>
              </a:rPr>
              <a:t>1950</a:t>
            </a:r>
            <a:r>
              <a:rPr lang="zh-TW" altLang="en-US" dirty="0" smtClean="0">
                <a:solidFill>
                  <a:srgbClr val="002060"/>
                </a:solidFill>
              </a:rPr>
              <a:t>年代起，以筆名「金庸」寫出</a:t>
            </a:r>
            <a:r>
              <a:rPr lang="en-US" altLang="zh-TW" dirty="0" smtClean="0">
                <a:solidFill>
                  <a:srgbClr val="002060"/>
                </a:solidFill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</a:rPr>
              <a:t>射鵰英雄傳</a:t>
            </a:r>
            <a:r>
              <a:rPr lang="en-US" altLang="zh-TW" dirty="0" smtClean="0">
                <a:solidFill>
                  <a:srgbClr val="002060"/>
                </a:solidFill>
              </a:rPr>
              <a:t>》</a:t>
            </a:r>
            <a:r>
              <a:rPr lang="zh-TW" altLang="en-US" dirty="0" smtClean="0">
                <a:solidFill>
                  <a:srgbClr val="002060"/>
                </a:solidFill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</a:rPr>
              <a:t>神鵰俠侶</a:t>
            </a:r>
            <a:r>
              <a:rPr lang="en-US" altLang="zh-TW" dirty="0" smtClean="0">
                <a:solidFill>
                  <a:srgbClr val="002060"/>
                </a:solidFill>
              </a:rPr>
              <a:t>》</a:t>
            </a:r>
            <a:r>
              <a:rPr lang="zh-TW" altLang="en-US" dirty="0" smtClean="0">
                <a:solidFill>
                  <a:srgbClr val="002060"/>
                </a:solidFill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</a:rPr>
              <a:t>倚天屠龍記</a:t>
            </a:r>
            <a:r>
              <a:rPr lang="en-US" altLang="zh-TW" dirty="0" smtClean="0">
                <a:solidFill>
                  <a:srgbClr val="002060"/>
                </a:solidFill>
              </a:rPr>
              <a:t>》</a:t>
            </a:r>
            <a:r>
              <a:rPr lang="zh-TW" altLang="en-US" dirty="0" smtClean="0">
                <a:solidFill>
                  <a:srgbClr val="002060"/>
                </a:solidFill>
              </a:rPr>
              <a:t>等</a:t>
            </a:r>
            <a:r>
              <a:rPr lang="zh-TW" altLang="en-US" dirty="0">
                <a:solidFill>
                  <a:srgbClr val="002060"/>
                </a:solidFill>
              </a:rPr>
              <a:t>許多為人津津樂道的小</a:t>
            </a:r>
            <a:r>
              <a:rPr lang="zh-TW" altLang="en-US" dirty="0" smtClean="0">
                <a:solidFill>
                  <a:srgbClr val="002060"/>
                </a:solidFill>
              </a:rPr>
              <a:t>說。他曾榮獲多項榮銜，包括大英帝國官佐勳章勛銜、法國榮譽軍團騎士勛銜。最後於</a:t>
            </a:r>
            <a:r>
              <a:rPr lang="en-US" altLang="zh-TW" dirty="0" smtClean="0">
                <a:solidFill>
                  <a:srgbClr val="002060"/>
                </a:solidFill>
              </a:rPr>
              <a:t>2018</a:t>
            </a:r>
            <a:r>
              <a:rPr lang="zh-TW" altLang="en-US" dirty="0" smtClean="0">
                <a:solidFill>
                  <a:srgbClr val="002060"/>
                </a:solidFill>
              </a:rPr>
              <a:t>年</a:t>
            </a:r>
            <a:r>
              <a:rPr lang="en-US" altLang="zh-TW" dirty="0" smtClean="0">
                <a:solidFill>
                  <a:srgbClr val="002060"/>
                </a:solidFill>
              </a:rPr>
              <a:t>10</a:t>
            </a:r>
            <a:r>
              <a:rPr lang="zh-TW" altLang="en-US" dirty="0" smtClean="0">
                <a:solidFill>
                  <a:srgbClr val="002060"/>
                </a:solidFill>
              </a:rPr>
              <a:t>月</a:t>
            </a:r>
            <a:r>
              <a:rPr lang="en-US" altLang="zh-TW" dirty="0" smtClean="0">
                <a:solidFill>
                  <a:srgbClr val="002060"/>
                </a:solidFill>
              </a:rPr>
              <a:t>30</a:t>
            </a:r>
            <a:r>
              <a:rPr lang="zh-TW" altLang="en-US" dirty="0" smtClean="0">
                <a:solidFill>
                  <a:srgbClr val="002060"/>
                </a:solidFill>
              </a:rPr>
              <a:t>日在家人的倍伴下於香港養和醫院辭世。</a:t>
            </a:r>
            <a:endParaRPr lang="zh-HK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02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寫作特點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金庸善於使用旁知觀點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第二人稱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來寫故事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種敍事手法能讓讀者彷如置身其中般閱讀，令讀者不自覺地代入書中人的感受，作者這樣做能把故事人物的所見所聞清楚移借給讀者，有如親眼看見。此外，金庸在寫作時，使用極多描述手法，把周遭環境交代明遼，能襯托出不同氣氛。這使他的文章引人入勝，深得人心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638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佳句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「但</a:t>
            </a:r>
            <a:r>
              <a:rPr lang="zh-TW" altLang="en-US" dirty="0">
                <a:solidFill>
                  <a:srgbClr val="00B050"/>
                </a:solidFill>
              </a:rPr>
              <a:t>見一家家店舖都是上了門板，廿八舖說大不大，說小不小，也有幾百家店舖，可是一眼望去，竟是一座死鎮。落日餘暉未盡，廿八舖的街上已如深夜一般。</a:t>
            </a:r>
            <a:r>
              <a:rPr lang="en-US" altLang="zh-TW" dirty="0">
                <a:solidFill>
                  <a:srgbClr val="00B050"/>
                </a:solidFill>
              </a:rPr>
              <a:t>……</a:t>
            </a:r>
            <a:r>
              <a:rPr lang="zh-TW" altLang="en-US" dirty="0">
                <a:solidFill>
                  <a:srgbClr val="00B050"/>
                </a:solidFill>
              </a:rPr>
              <a:t>便在此時，忽聽得東北角傳來一個女子聲音大叫「救命，救命！」萬籟俱寂之中，這尖銳的聲音特別淒厲。隔了好一會，忽然那女子聲音又尖叫起來</a:t>
            </a:r>
            <a:r>
              <a:rPr lang="en-US" altLang="zh-TW" dirty="0">
                <a:solidFill>
                  <a:srgbClr val="00B050"/>
                </a:solidFill>
              </a:rPr>
              <a:t>……</a:t>
            </a:r>
            <a:r>
              <a:rPr lang="zh-TW" altLang="en-US" dirty="0">
                <a:solidFill>
                  <a:srgbClr val="00B050"/>
                </a:solidFill>
              </a:rPr>
              <a:t>于嫂躬身答應，帶六名師妹，向東北方而去。可是說也奇怪，這七個人去後，仍如石沉大海一般，有去無回</a:t>
            </a:r>
            <a:r>
              <a:rPr lang="zh-TW" altLang="en-US" dirty="0" smtClean="0">
                <a:solidFill>
                  <a:srgbClr val="00B050"/>
                </a:solidFill>
              </a:rPr>
              <a:t>。」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這</a:t>
            </a:r>
            <a:r>
              <a:rPr lang="zh-TW" altLang="en-US" dirty="0">
                <a:solidFill>
                  <a:srgbClr val="FF0000"/>
                </a:solidFill>
              </a:rPr>
              <a:t>段寫恒山派敵人早有布置，借定靜師太驚疑莫測的感受，寫出詭異之極的氣氛，讀者看來恍如置身其境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推薦書目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射鵰英雄傳</a:t>
            </a:r>
            <a:endParaRPr lang="en-US" altLang="zh-TW" dirty="0" smtClean="0"/>
          </a:p>
          <a:p>
            <a:r>
              <a:rPr lang="zh-TW" altLang="en-US" dirty="0" smtClean="0"/>
              <a:t>神鵰俠侶</a:t>
            </a:r>
            <a:endParaRPr lang="en-US" altLang="zh-TW" dirty="0" smtClean="0"/>
          </a:p>
          <a:p>
            <a:r>
              <a:rPr lang="zh-TW" altLang="en-US" dirty="0" smtClean="0"/>
              <a:t>倚天屠龍記</a:t>
            </a:r>
            <a:endParaRPr lang="en-US" altLang="zh-TW" dirty="0" smtClean="0"/>
          </a:p>
          <a:p>
            <a:r>
              <a:rPr lang="zh-TW" altLang="en-US" dirty="0" smtClean="0"/>
              <a:t>笑傲江湖</a:t>
            </a:r>
            <a:endParaRPr lang="en-US" altLang="zh-TW" dirty="0" smtClean="0"/>
          </a:p>
          <a:p>
            <a:r>
              <a:rPr lang="zh-TW" altLang="en-US" dirty="0" smtClean="0"/>
              <a:t>鹿</a:t>
            </a:r>
            <a:r>
              <a:rPr lang="zh-HK" altLang="en-US" dirty="0"/>
              <a:t>鼎</a:t>
            </a:r>
            <a:r>
              <a:rPr lang="zh-HK" altLang="en-US" dirty="0" smtClean="0"/>
              <a:t>記</a:t>
            </a:r>
            <a:endParaRPr lang="en-US" altLang="zh-HK" dirty="0" smtClean="0"/>
          </a:p>
          <a:p>
            <a:r>
              <a:rPr lang="zh-TW" altLang="en-US" dirty="0" smtClean="0"/>
              <a:t>天龍</a:t>
            </a:r>
            <a:r>
              <a:rPr lang="zh-HK" altLang="en-US" dirty="0"/>
              <a:t>八部</a:t>
            </a:r>
          </a:p>
        </p:txBody>
      </p:sp>
    </p:spTree>
    <p:extLst>
      <p:ext uri="{BB962C8B-B14F-4D97-AF65-F5344CB8AC3E}">
        <p14:creationId xmlns:p14="http://schemas.microsoft.com/office/powerpoint/2010/main" val="3195506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個人心得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出自金庸手筆的文章，本本精彩絕倫，使人百讀不厭，回味無窮。如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射鵰英雄傳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dirty="0"/>
              <a:t>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神鵰俠侶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等無一不是耳熟能详的，其中的描寫子句，精湛細膩，</a:t>
            </a:r>
            <a:r>
              <a:rPr lang="zh-TW" altLang="en-US" dirty="0"/>
              <a:t>使人着迷而無法自拔</a:t>
            </a:r>
            <a:r>
              <a:rPr lang="zh-TW" altLang="en-US" dirty="0" smtClean="0"/>
              <a:t>，而且閱讀他的作品能學到不同的描寫方法、鋪墊技巧和說明順序，獲益良多。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4071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參考資料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https://www.master-insight.com</a:t>
            </a:r>
            <a:r>
              <a:rPr lang="en-US" altLang="zh-HK" dirty="0" smtClean="0">
                <a:hlinkClick r:id="rId2"/>
              </a:rPr>
              <a:t>/</a:t>
            </a:r>
            <a:endParaRPr lang="en-US" altLang="zh-HK" dirty="0" smtClean="0"/>
          </a:p>
          <a:p>
            <a:r>
              <a:rPr lang="en-US" altLang="zh-HK" dirty="0">
                <a:hlinkClick r:id="rId3"/>
              </a:rPr>
              <a:t>https://</a:t>
            </a:r>
            <a:r>
              <a:rPr lang="en-US" altLang="zh-HK" dirty="0" smtClean="0">
                <a:hlinkClick r:id="rId3"/>
              </a:rPr>
              <a:t>zh.m.wikipedia.org/</a:t>
            </a:r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961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CDEDBDE186740ACC346831CAD975D" ma:contentTypeVersion="12" ma:contentTypeDescription="Create a new document." ma:contentTypeScope="" ma:versionID="9218650fb1ab3f79d55105476f5c9d81">
  <xsd:schema xmlns:xsd="http://www.w3.org/2001/XMLSchema" xmlns:xs="http://www.w3.org/2001/XMLSchema" xmlns:p="http://schemas.microsoft.com/office/2006/metadata/properties" xmlns:ns2="abe8ecf0-a5d4-4298-8a52-bdf08684c0ab" xmlns:ns3="a34b7b66-8e9a-4071-9a39-8103233838b1" targetNamespace="http://schemas.microsoft.com/office/2006/metadata/properties" ma:root="true" ma:fieldsID="72bd7b9fdbb9d20c79e34dbe868c3bba" ns2:_="" ns3:_="">
    <xsd:import namespace="abe8ecf0-a5d4-4298-8a52-bdf08684c0ab"/>
    <xsd:import namespace="a34b7b66-8e9a-4071-9a39-8103233838b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8ecf0-a5d4-4298-8a52-bdf08684c0a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bc4cde8-d623-4517-9041-5cec8d76ac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b7b66-8e9a-4071-9a39-8103233838b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b0a9fa2-569c-4851-b721-7abe437583d9}" ma:internalName="TaxCatchAll" ma:showField="CatchAllData" ma:web="a34b7b66-8e9a-4071-9a39-810323383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e8ecf0-a5d4-4298-8a52-bdf08684c0ab">
      <Terms xmlns="http://schemas.microsoft.com/office/infopath/2007/PartnerControls"/>
    </lcf76f155ced4ddcb4097134ff3c332f>
    <ReferenceId xmlns="abe8ecf0-a5d4-4298-8a52-bdf08684c0ab" xsi:nil="true"/>
    <TaxCatchAll xmlns="a34b7b66-8e9a-4071-9a39-8103233838b1" xsi:nil="true"/>
  </documentManagement>
</p:properties>
</file>

<file path=customXml/itemProps1.xml><?xml version="1.0" encoding="utf-8"?>
<ds:datastoreItem xmlns:ds="http://schemas.openxmlformats.org/officeDocument/2006/customXml" ds:itemID="{D5B8F77F-9B7F-41E4-88A0-7DA05B4D4A91}"/>
</file>

<file path=customXml/itemProps2.xml><?xml version="1.0" encoding="utf-8"?>
<ds:datastoreItem xmlns:ds="http://schemas.openxmlformats.org/officeDocument/2006/customXml" ds:itemID="{BF34DB2F-0F1F-4DC0-983C-691D9AC67D4D}"/>
</file>

<file path=customXml/itemProps3.xml><?xml version="1.0" encoding="utf-8"?>
<ds:datastoreItem xmlns:ds="http://schemas.openxmlformats.org/officeDocument/2006/customXml" ds:itemID="{5D942912-5F3C-46D4-807C-B8276AC33677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617</Words>
  <Application>Microsoft Office PowerPoint</Application>
  <PresentationFormat>宽屏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方正舒体</vt:lpstr>
      <vt:lpstr>Arial</vt:lpstr>
      <vt:lpstr>Garamond</vt:lpstr>
      <vt:lpstr>环保</vt:lpstr>
      <vt:lpstr>作家選讀-金庸</vt:lpstr>
      <vt:lpstr>目錄</vt:lpstr>
      <vt:lpstr>作者生平</vt:lpstr>
      <vt:lpstr>寫作特點</vt:lpstr>
      <vt:lpstr>佳句</vt:lpstr>
      <vt:lpstr>推薦書目</vt:lpstr>
      <vt:lpstr>個人心得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作家選讀-金庸</dc:title>
  <dc:creator>2D20 Liu Ka Wing</dc:creator>
  <cp:lastModifiedBy>2D20 Liu Ka Wing</cp:lastModifiedBy>
  <cp:revision>8</cp:revision>
  <dcterms:created xsi:type="dcterms:W3CDTF">2022-06-29T09:53:50Z</dcterms:created>
  <dcterms:modified xsi:type="dcterms:W3CDTF">2022-06-30T08:29:03Z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0x01010023CCDEDBDE186740ACC346831CAD975D</vt:lpwstr>
  </property>
</Properties>
</file>