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9" r:id="rId8"/>
    <p:sldId id="267" r:id="rId9"/>
    <p:sldId id="268" r:id="rId10"/>
    <p:sldId id="270" r:id="rId11"/>
    <p:sldId id="262" r:id="rId12"/>
    <p:sldId id="264" r:id="rId13"/>
    <p:sldId id="266" r:id="rId14"/>
    <p:sldId id="265" r:id="rId1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62" autoAdjust="0"/>
    <p:restoredTop sz="94660"/>
  </p:normalViewPr>
  <p:slideViewPr>
    <p:cSldViewPr snapToGrid="0">
      <p:cViewPr varScale="1">
        <p:scale>
          <a:sx n="64" d="100"/>
          <a:sy n="64" d="100"/>
        </p:scale>
        <p:origin x="4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7T07:17:21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2B553E-B4EC-A541-89B9-4C10A2355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C229352-1FDE-054E-9B6A-A1D0AD508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4549737-EBB8-A248-A41A-0C300518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D5FE-DCE2-6E43-915F-6E66A14AA78B}" type="datetimeFigureOut">
              <a:rPr lang="en-US" altLang="zh-TW" smtClean="0"/>
              <a:t>2/15/22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C12D2B-627E-F249-92AA-E3F629F9E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98F95A-545B-2342-AB60-A479205E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4E8F-5D32-8847-BDE0-F620628482A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931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5ABBE-FD16-A143-AFF3-6E25710D5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186A354-1408-D548-980C-C5F02B480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F5A43C-1739-9E4A-A6B1-2DCA66164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D5FE-DCE2-6E43-915F-6E66A14AA78B}" type="datetimeFigureOut">
              <a:rPr lang="en-US" altLang="zh-TW" smtClean="0"/>
              <a:t>2/15/22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B6A5E31-5D3B-F441-A6D5-37190621D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5CBC3AA-1B82-3A45-A542-E3F7082A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4E8F-5D32-8847-BDE0-F620628482A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918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789797E-6621-AE4C-B5F8-2F53E88B3E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7ECC75D-60BE-3B45-9D0D-73B80D8C2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DB8C832-2E44-094D-B013-FE1184AD9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D5FE-DCE2-6E43-915F-6E66A14AA78B}" type="datetimeFigureOut">
              <a:rPr lang="en-US" altLang="zh-TW" smtClean="0"/>
              <a:t>2/15/22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39DEB0F-C98F-1E4D-9E36-1CC025F89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821E58C-26F9-F446-B7CE-8CCE7957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4E8F-5D32-8847-BDE0-F620628482A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906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F13401-6438-0D4D-AF30-A8626EBCB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D9B582A-2F5E-8849-8347-1388FFD65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EDABA14-4599-4E45-8AD8-08C16147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D5FE-DCE2-6E43-915F-6E66A14AA78B}" type="datetimeFigureOut">
              <a:rPr lang="en-US" altLang="zh-TW" smtClean="0"/>
              <a:t>2/15/22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D9A34F0-D8EF-544D-96D6-D0EDEAB19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A5E0F5E-B48D-164D-BE11-92848B9B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4E8F-5D32-8847-BDE0-F620628482A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94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14E85C-51A5-EC41-9DFE-F3B42FF6C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9166F86-CAA1-C94A-8362-8C5805B5C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0B15D1E-64A7-464B-B48C-7CD3E6256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D5FE-DCE2-6E43-915F-6E66A14AA78B}" type="datetimeFigureOut">
              <a:rPr lang="en-US" altLang="zh-TW" smtClean="0"/>
              <a:t>2/15/22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21FC2B-779B-4446-8FB8-17BB2CE65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8F40137-E57D-954D-8188-08BED3F6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4E8F-5D32-8847-BDE0-F620628482A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97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DB30B0-069A-9C43-8A75-C75332A4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8654E6-BC29-6647-A934-02D9954CB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B4D623C-0FFE-F84D-AD0C-CDB7F24D5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98BF56B-A5E2-CF45-B54B-DF5F69507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D5FE-DCE2-6E43-915F-6E66A14AA78B}" type="datetimeFigureOut">
              <a:rPr lang="en-US" altLang="zh-TW" smtClean="0"/>
              <a:t>2/15/22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E3BEDF9-7488-9E40-BE11-183E2854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017E8B5-8F1D-B545-8FC1-C54079E1E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4E8F-5D32-8847-BDE0-F620628482A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866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458F9E-ABDC-C84F-86E7-BB7BEFA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02D03C6-209C-B640-A5BC-3B784D18B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3743BC0-F673-3845-82BD-82B6FD591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F2327ED-F38C-9946-8BFA-F7FF48110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E06F566-70A3-8D4B-81C2-06445E6331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6F309F8-152A-984E-8256-3F0485C71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D5FE-DCE2-6E43-915F-6E66A14AA78B}" type="datetimeFigureOut">
              <a:rPr lang="en-US" altLang="zh-TW" smtClean="0"/>
              <a:t>2/15/22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173E1D7-D9B4-E343-8ED4-7031B740F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B33FD0E-A814-DD40-A0CA-EE2FFD19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4E8F-5D32-8847-BDE0-F620628482A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48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92E1F1-9F74-5E43-A6CB-947BC1A05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43A3D1D-4404-4D4F-96A0-D5224E9B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D5FE-DCE2-6E43-915F-6E66A14AA78B}" type="datetimeFigureOut">
              <a:rPr lang="en-US" altLang="zh-TW" smtClean="0"/>
              <a:t>2/15/22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B88EFA7-73F7-6D44-8A01-76D76EF8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93480AF-5683-E74C-99B3-5A3FD6844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4E8F-5D32-8847-BDE0-F620628482A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813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E4EB630-0B53-CD4B-B772-57927CD7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D5FE-DCE2-6E43-915F-6E66A14AA78B}" type="datetimeFigureOut">
              <a:rPr lang="en-US" altLang="zh-TW" smtClean="0"/>
              <a:t>2/15/22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A2ACD46-99D8-8F48-A846-BB3852DE9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74B68E2-2C95-E243-B2C8-920D56569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4E8F-5D32-8847-BDE0-F620628482A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306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58E61C-1D6A-A34F-9949-6468AA609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7C0D25-3034-5349-BC4D-B0B875503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0D24D9E-4778-E44F-A157-FFAC19DCD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B0444F2-C6F9-2648-A03D-72674D6FC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D5FE-DCE2-6E43-915F-6E66A14AA78B}" type="datetimeFigureOut">
              <a:rPr lang="en-US" altLang="zh-TW" smtClean="0"/>
              <a:t>2/15/22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55CF425-6E2E-8F4F-B3BF-0D094C5F0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1907C3F-0561-654D-B931-873A1EAE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4E8F-5D32-8847-BDE0-F620628482A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066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8C9506-C993-C64F-8FB8-00EBAE7FC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754A3D6-F989-DB47-980B-2F9CA1424C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4137511-68D4-C04F-A856-A238900FF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96307C-C493-E043-8FF9-30DC43E4C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D5FE-DCE2-6E43-915F-6E66A14AA78B}" type="datetimeFigureOut">
              <a:rPr lang="en-US" altLang="zh-TW" smtClean="0"/>
              <a:t>2/15/22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3EFD391-107E-F642-9E64-79BEEB0DC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D98C00E-2120-534B-A261-D878A12C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4E8F-5D32-8847-BDE0-F620628482A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872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05C94A7-296F-7E4F-9A6C-5854F84F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139EC20-946F-3D41-9372-40C8B4B30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08CDBC1-22D4-9444-A81B-E470C62DD8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0D5FE-DCE2-6E43-915F-6E66A14AA78B}" type="datetimeFigureOut">
              <a:rPr lang="en-US" altLang="zh-TW" smtClean="0"/>
              <a:t>2/15/22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BEF75BD-D9FB-3741-9D7A-4650A11747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8B7E5C6-186B-F347-998E-C779A233E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14E8F-5D32-8847-BDE0-F620628482A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0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7%A7%91%E5%B9%BB%E5%B0%8F%E8%AA%AA" TargetMode="External"/><Relationship Id="rId7" Type="http://schemas.openxmlformats.org/officeDocument/2006/relationships/hyperlink" Target="https://zh.wikipedia.org/wiki/%E4%BE%A6%E6%8E%A2%E5%B0%8F%E8%AF%B4" TargetMode="External"/><Relationship Id="rId2" Type="http://schemas.openxmlformats.org/officeDocument/2006/relationships/hyperlink" Target="https://zh.wikipedia.org/wiki/%E5%85%A9%E5%B2%B8%E4%B8%89%E5%9C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6%AD%A6%E4%BF%A0%E5%B0%8F%E8%AA%AA" TargetMode="External"/><Relationship Id="rId5" Type="http://schemas.openxmlformats.org/officeDocument/2006/relationships/hyperlink" Target="https://zh.wikipedia.org/wiki/%E9%9D%88%E7%95%B0%E6%95%85%E4%BA%8B" TargetMode="External"/><Relationship Id="rId4" Type="http://schemas.openxmlformats.org/officeDocument/2006/relationships/hyperlink" Target="https://zh.wikipedia.org/wiki/%E9%A6%99%E6%B8%AF%E5%9B%9B%E5%A4%A7%E6%89%8D%E5%AD%9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6DEF1300-B90E-044F-9FC7-F4830440C8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" r="9090" b="38506"/>
          <a:stretch/>
        </p:blipFill>
        <p:spPr>
          <a:xfrm>
            <a:off x="4001465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2F6300C-2E67-2D4B-97A2-A677B0B53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3695386"/>
            <a:ext cx="4023360" cy="631111"/>
          </a:xfrm>
        </p:spPr>
        <p:txBody>
          <a:bodyPr anchor="b">
            <a:normAutofit fontScale="90000"/>
          </a:bodyPr>
          <a:lstStyle/>
          <a:p>
            <a:pPr algn="l"/>
            <a:r>
              <a:rPr lang="zh-TW" altLang="en-US" sz="4800">
                <a:solidFill>
                  <a:srgbClr val="FF0000"/>
                </a:solidFill>
              </a:rPr>
              <a:t>中一中國語文－作家選讀</a:t>
            </a:r>
            <a:br>
              <a:rPr lang="zh-TW" altLang="en-US" sz="4800">
                <a:solidFill>
                  <a:srgbClr val="FF0000"/>
                </a:solidFill>
              </a:rPr>
            </a:br>
            <a:r>
              <a:rPr lang="zh-TW" altLang="en-US" sz="4800">
                <a:solidFill>
                  <a:srgbClr val="FF0000"/>
                </a:solidFill>
              </a:rPr>
              <a:t>倪匡 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3C83D7E-EB3E-1948-83DB-16F0D0F7D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1D 03</a:t>
            </a:r>
            <a:r>
              <a:rPr lang="zh-TW" altLang="en-US" sz="40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 陳顥軒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筆跡 6">
                <a:extLst>
                  <a:ext uri="{FF2B5EF4-FFF2-40B4-BE49-F238E27FC236}">
                    <a16:creationId xmlns:a16="http://schemas.microsoft.com/office/drawing/2014/main" id="{A5BDBD90-FDF8-B541-BDCB-4D74DFEE577A}"/>
                  </a:ext>
                </a:extLst>
              </p14:cNvPr>
              <p14:cNvContentPartPr/>
              <p14:nvPr/>
            </p14:nvContentPartPr>
            <p14:xfrm>
              <a:off x="1027821" y="3905004"/>
              <a:ext cx="360" cy="360"/>
            </p14:xfrm>
          </p:contentPart>
        </mc:Choice>
        <mc:Fallback xmlns="">
          <p:pic>
            <p:nvPicPr>
              <p:cNvPr id="7" name="筆跡 6">
                <a:extLst>
                  <a:ext uri="{FF2B5EF4-FFF2-40B4-BE49-F238E27FC236}">
                    <a16:creationId xmlns:a16="http://schemas.microsoft.com/office/drawing/2014/main" id="{A5BDBD90-FDF8-B541-BDCB-4D74DFEE57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9181" y="389636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3383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4FC0B05-3720-48FF-8E96-FA0920BCD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9309" y="1024742"/>
            <a:ext cx="5799947" cy="3494398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altLang="zh-TW" sz="4400" dirty="0"/>
            </a:br>
            <a:r>
              <a:rPr lang="zh-TW" altLang="en-US" sz="4400" dirty="0"/>
              <a:t>推薦</a:t>
            </a:r>
            <a:r>
              <a:rPr lang="zh-HK" altLang="en-US" sz="4400" dirty="0"/>
              <a:t>書</a:t>
            </a:r>
            <a:r>
              <a:rPr lang="zh-TW" altLang="en-US" sz="4400" dirty="0"/>
              <a:t>目</a:t>
            </a:r>
            <a:endParaRPr lang="en-US" altLang="zh-HK" sz="4400" dirty="0"/>
          </a:p>
        </p:txBody>
      </p:sp>
      <p:pic>
        <p:nvPicPr>
          <p:cNvPr id="11" name="圖片 4">
            <a:extLst>
              <a:ext uri="{FF2B5EF4-FFF2-40B4-BE49-F238E27FC236}">
                <a16:creationId xmlns:a16="http://schemas.microsoft.com/office/drawing/2014/main" id="{113A166B-E745-4FDE-9979-D3E1A1B0A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1157"/>
          <a:stretch/>
        </p:blipFill>
        <p:spPr>
          <a:xfrm>
            <a:off x="352166" y="421257"/>
            <a:ext cx="2477366" cy="3665083"/>
          </a:xfrm>
          <a:prstGeom prst="rect">
            <a:avLst/>
          </a:prstGeom>
          <a:effectLst/>
        </p:spPr>
      </p:pic>
      <p:pic>
        <p:nvPicPr>
          <p:cNvPr id="13" name="圖片 4">
            <a:extLst>
              <a:ext uri="{FF2B5EF4-FFF2-40B4-BE49-F238E27FC236}">
                <a16:creationId xmlns:a16="http://schemas.microsoft.com/office/drawing/2014/main" id="{886BAC0D-2761-4D58-8599-AF6C337639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8"/>
          <a:stretch/>
        </p:blipFill>
        <p:spPr>
          <a:xfrm>
            <a:off x="2201815" y="1503325"/>
            <a:ext cx="2477366" cy="3665083"/>
          </a:xfrm>
          <a:prstGeom prst="rect">
            <a:avLst/>
          </a:prstGeom>
          <a:effectLst/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44A4F04-C00D-4387-A4DA-0CB5302542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4" r="-1" b="-1"/>
          <a:stretch/>
        </p:blipFill>
        <p:spPr>
          <a:xfrm>
            <a:off x="352166" y="2928595"/>
            <a:ext cx="2691686" cy="374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BCDB41-35F5-B64C-87E9-795BEE952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934" y="827190"/>
            <a:ext cx="6586491" cy="1126286"/>
          </a:xfrm>
        </p:spPr>
        <p:txBody>
          <a:bodyPr anchor="b">
            <a:normAutofit/>
          </a:bodyPr>
          <a:lstStyle/>
          <a:p>
            <a:r>
              <a:rPr lang="zh-TW" altLang="en-US" dirty="0"/>
              <a:t>衛斯理系列：支離人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20ABFC2-A84A-A548-9BE3-63A9DECCA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支離人是其中一本我十分推薦的小説。當中含有懸疑驚悚的成分，隨著主角衞斯理一步步的推理，發現更多關於支離人的秘密。</a:t>
            </a: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25427734-A24E-1A4B-B0B3-CFABA435FC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115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6DB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6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8E1021-8D6B-1B46-B286-30854842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934522"/>
            <a:ext cx="6586491" cy="1018954"/>
          </a:xfrm>
        </p:spPr>
        <p:txBody>
          <a:bodyPr anchor="b">
            <a:normAutofit/>
          </a:bodyPr>
          <a:lstStyle/>
          <a:p>
            <a:r>
              <a:rPr lang="zh-TW" altLang="en-US" dirty="0"/>
              <a:t>衞斯理系列</a:t>
            </a:r>
            <a:r>
              <a:rPr lang="en-US" altLang="zh-TW" dirty="0"/>
              <a:t>: </a:t>
            </a:r>
            <a:r>
              <a:rPr lang="zh-TW" altLang="en-US" dirty="0"/>
              <a:t>異寶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489C08-86AD-4A8E-A9DD-4281A23D3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826076" cy="378541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故事內容都包圍著同一顆寶石，在衞斯理多番追查後，</a:t>
            </a:r>
            <a:r>
              <a:rPr lang="zh-TW" altLang="en-US" sz="3200" dirty="0"/>
              <a:t>發現這粒寶石竟然與秦始皇陵墓有關。這本書還運用了很多修辭，令我對秦始皇陵墓有更大的認識。</a:t>
            </a:r>
            <a:endParaRPr lang="en-US" sz="3200" dirty="0"/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CEF0064A-E2B2-E945-A9C5-02BA032E6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EDB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46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F62BD5-B626-464E-B295-75D8F4E5F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65" y="1153571"/>
            <a:ext cx="3200400" cy="4461163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FF"/>
                </a:solidFill>
              </a:rPr>
              <a:t>個人心得</a:t>
            </a:r>
            <a:br>
              <a:rPr lang="en-US" altLang="zh-TW" dirty="0">
                <a:solidFill>
                  <a:srgbClr val="FFFFFF"/>
                </a:solidFill>
              </a:rPr>
            </a:br>
            <a:r>
              <a:rPr lang="en-US" altLang="zh-TW" dirty="0">
                <a:solidFill>
                  <a:srgbClr val="FFFFFF"/>
                </a:solidFill>
              </a:rPr>
              <a:t>(</a:t>
            </a:r>
            <a:r>
              <a:rPr lang="zh-TW" altLang="en-US" dirty="0">
                <a:solidFill>
                  <a:srgbClr val="FFFFFF"/>
                </a:solidFill>
              </a:rPr>
              <a:t>妖火</a:t>
            </a:r>
            <a:r>
              <a:rPr lang="en-US" altLang="zh-TW" dirty="0">
                <a:solidFill>
                  <a:srgbClr val="FFFFFF"/>
                </a:solidFill>
              </a:rPr>
              <a:t> - </a:t>
            </a:r>
            <a:r>
              <a:rPr lang="zh-TW" altLang="en-US" dirty="0">
                <a:solidFill>
                  <a:srgbClr val="FFFFFF"/>
                </a:solidFill>
              </a:rPr>
              <a:t>衛斯理系列</a:t>
            </a:r>
            <a:r>
              <a:rPr lang="en-US" altLang="zh-TW" dirty="0">
                <a:solidFill>
                  <a:srgbClr val="FFFFFF"/>
                </a:solidFill>
              </a:rPr>
              <a:t>)</a:t>
            </a:r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DA66C1C-9C4F-064B-BB07-64A789293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272" y="659495"/>
            <a:ext cx="7482422" cy="5731366"/>
          </a:xfrm>
        </p:spPr>
        <p:txBody>
          <a:bodyPr anchor="ctr">
            <a:noAutofit/>
          </a:bodyPr>
          <a:lstStyle/>
          <a:p>
            <a:r>
              <a:rPr lang="en-US" altLang="zh-TW" sz="3200" dirty="0"/>
              <a:t>《</a:t>
            </a:r>
            <a:r>
              <a:rPr lang="zh-TW" altLang="en-US" sz="3200" dirty="0"/>
              <a:t>妖火</a:t>
            </a:r>
            <a:r>
              <a:rPr lang="en-US" altLang="zh-TW" sz="3200" dirty="0"/>
              <a:t>》</a:t>
            </a:r>
            <a:r>
              <a:rPr lang="zh-TW" altLang="en-US" sz="3200" dirty="0"/>
              <a:t>是衞斯理系列中的第一篇科幻題材小説。</a:t>
            </a:r>
            <a:r>
              <a:rPr lang="zh-HK" altLang="en-US" sz="3200" dirty="0"/>
              <a:t>它</a:t>
            </a:r>
            <a:r>
              <a:rPr lang="zh-TW" altLang="en-US" sz="3200" dirty="0"/>
              <a:t>的題材新穎，再多看幾次都不會感到無聊。</a:t>
            </a:r>
            <a:endParaRPr lang="en-US" altLang="zh-TW" sz="3200" dirty="0"/>
          </a:p>
          <a:p>
            <a:r>
              <a:rPr lang="zh-TW" altLang="en-US" sz="3200" dirty="0"/>
              <a:t>這本小說主要圍繞著對生物工程學的研究和真菌的繁殖。</a:t>
            </a:r>
            <a:r>
              <a:rPr lang="en-US" altLang="zh-TW" sz="3200" dirty="0"/>
              <a:t> </a:t>
            </a:r>
            <a:r>
              <a:rPr lang="zh-TW" altLang="en-US" sz="3200" dirty="0"/>
              <a:t>而最令我感興趣的莫過於對雙生子的研究，倪匡還運用豐富的文筆去表達雙生子心靈感應的情感。</a:t>
            </a:r>
            <a:endParaRPr lang="en-US" altLang="zh-TW" sz="3200" dirty="0"/>
          </a:p>
          <a:p>
            <a:r>
              <a:rPr lang="zh-TW" altLang="en-US" sz="3200" dirty="0"/>
              <a:t>此外，作者想帶出的道理也十分值得我們反思：人類對生命的掌握愈來愈大，透過基因改造可以改變到人的本性，結果亦成為了野心家對人操控的工具，對人類來說，是全世界的可悲，因此我希望堆薦這本書給同學們。</a:t>
            </a:r>
          </a:p>
        </p:txBody>
      </p:sp>
    </p:spTree>
    <p:extLst>
      <p:ext uri="{BB962C8B-B14F-4D97-AF65-F5344CB8AC3E}">
        <p14:creationId xmlns:p14="http://schemas.microsoft.com/office/powerpoint/2010/main" val="424274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CFE76A-046C-A845-887F-4792F5506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資料來源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98DE96-C348-5345-8F78-CED92F9D9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/>
              <a:t>https://zh.wikipedia.org/wiki/%E5%80%AA%E5%8C%A1</a:t>
            </a:r>
          </a:p>
          <a:p>
            <a:r>
              <a:rPr lang="en-US" altLang="zh-TW" sz="3200" dirty="0"/>
              <a:t>https://baike.baidu.hk/item/%E5%80%AA%E5%8C%A1/333092</a:t>
            </a:r>
          </a:p>
          <a:p>
            <a:r>
              <a:rPr lang="zh-TW" altLang="en-US" sz="3200" dirty="0"/>
              <a:t>妖火</a:t>
            </a:r>
            <a:r>
              <a:rPr lang="en-US" altLang="zh-TW" sz="3200" dirty="0"/>
              <a:t> - </a:t>
            </a:r>
            <a:r>
              <a:rPr lang="zh-TW" altLang="en-US" sz="3200" dirty="0"/>
              <a:t>衛斯理系列</a:t>
            </a:r>
          </a:p>
        </p:txBody>
      </p:sp>
    </p:spTree>
    <p:extLst>
      <p:ext uri="{BB962C8B-B14F-4D97-AF65-F5344CB8AC3E}">
        <p14:creationId xmlns:p14="http://schemas.microsoft.com/office/powerpoint/2010/main" val="172520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09983E-0C1E-414D-9DCC-3EC2CBD07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目錄：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DCBDD7-B356-6045-9B6D-BCFC373E5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/>
              <a:t>簡介作者生平及著作－</a:t>
            </a:r>
            <a:r>
              <a:rPr lang="en-US" altLang="zh-TW" sz="4000" dirty="0"/>
              <a:t>P.3-5</a:t>
            </a:r>
          </a:p>
          <a:p>
            <a:r>
              <a:rPr lang="zh-TW" altLang="en-US" sz="4000" dirty="0"/>
              <a:t>寫作優點丶風格特色－</a:t>
            </a:r>
            <a:r>
              <a:rPr lang="en-US" altLang="zh-TW" sz="4000" dirty="0"/>
              <a:t>P.6</a:t>
            </a:r>
            <a:endParaRPr lang="zh-TW" altLang="en-US" sz="4000" dirty="0"/>
          </a:p>
          <a:p>
            <a:r>
              <a:rPr lang="zh-TW" altLang="en-US" sz="4000" dirty="0"/>
              <a:t>佳句丶佳段－</a:t>
            </a:r>
            <a:r>
              <a:rPr lang="en-US" altLang="zh-TW" sz="4000" dirty="0"/>
              <a:t>P.7-9</a:t>
            </a:r>
            <a:endParaRPr lang="zh-TW" altLang="en-US" sz="4000" dirty="0"/>
          </a:p>
          <a:p>
            <a:r>
              <a:rPr lang="zh-TW" altLang="en-US" sz="4000" dirty="0"/>
              <a:t>推薦書目－</a:t>
            </a:r>
            <a:r>
              <a:rPr lang="en-US" altLang="zh-TW" sz="4000" dirty="0"/>
              <a:t>P.10-12</a:t>
            </a:r>
            <a:endParaRPr lang="zh-TW" altLang="en-US" sz="4000" dirty="0"/>
          </a:p>
          <a:p>
            <a:r>
              <a:rPr lang="zh-TW" altLang="en-US" sz="4000" dirty="0"/>
              <a:t>個人心得－</a:t>
            </a:r>
            <a:r>
              <a:rPr lang="en-US" altLang="zh-TW" sz="4000" dirty="0"/>
              <a:t>P.13</a:t>
            </a:r>
            <a:endParaRPr lang="zh-TW" altLang="en-US" sz="4000" dirty="0"/>
          </a:p>
          <a:p>
            <a:r>
              <a:rPr lang="zh-TW" altLang="en-US" sz="4000" dirty="0"/>
              <a:t>資料來源－</a:t>
            </a:r>
            <a:r>
              <a:rPr lang="en-US" altLang="zh-TW" sz="4000" dirty="0"/>
              <a:t>P.14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54907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242CC05-CE08-8B4E-8750-B03157A4B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6" y="866310"/>
            <a:ext cx="3200400" cy="4461163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FF"/>
                </a:solidFill>
              </a:rPr>
              <a:t>作者生平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8D01C3-D57A-0C46-A7B3-8420ADD75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7318706" cy="5585619"/>
          </a:xfrm>
        </p:spPr>
        <p:txBody>
          <a:bodyPr anchor="ctr">
            <a:normAutofit/>
          </a:bodyPr>
          <a:lstStyle/>
          <a:p>
            <a:pPr algn="just"/>
            <a:r>
              <a:rPr lang="zh-TW" altLang="en-US" sz="3200" i="0" strike="noStrike" dirty="0">
                <a:effectLst/>
                <a:latin typeface="Arial" panose="020B0604020202020204" pitchFamily="34" charset="0"/>
              </a:rPr>
              <a:t>倪匡，原名倪聰，是</a:t>
            </a:r>
            <a:r>
              <a:rPr lang="zh-TW" altLang="en-US" sz="3200" i="0" strike="noStrike" dirty="0">
                <a:effectLst/>
                <a:latin typeface="Arial" panose="020B0604020202020204" pitchFamily="34" charset="0"/>
                <a:hlinkClick r:id="rId2" tooltip="兩岸三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兩岸三地</a:t>
            </a:r>
            <a:r>
              <a:rPr lang="zh-TW" altLang="en-US" sz="3200" i="0" strike="noStrike" dirty="0">
                <a:effectLst/>
                <a:latin typeface="Arial" panose="020B0604020202020204" pitchFamily="34" charset="0"/>
              </a:rPr>
              <a:t>著名的</a:t>
            </a:r>
            <a:r>
              <a:rPr lang="zh-TW" altLang="en-US" sz="3200" i="0" strike="noStrike" dirty="0">
                <a:effectLst/>
                <a:latin typeface="Arial" panose="020B0604020202020204" pitchFamily="34" charset="0"/>
                <a:hlinkClick r:id="rId3" tooltip="科幻小說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科幻小說</a:t>
            </a:r>
            <a:r>
              <a:rPr lang="zh-TW" altLang="en-US" sz="3200" i="0" strike="noStrike" dirty="0">
                <a:effectLst/>
                <a:latin typeface="Arial" panose="020B0604020202020204" pitchFamily="34" charset="0"/>
              </a:rPr>
              <a:t>作家、劇作家、評論家。他與金庸丶黃霑和蔡瀾被喻為「</a:t>
            </a:r>
            <a:r>
              <a:rPr lang="zh-TW" altLang="en-US" sz="3200" i="0" strike="noStrike" dirty="0">
                <a:effectLst/>
                <a:latin typeface="Arial" panose="020B0604020202020204" pitchFamily="34" charset="0"/>
                <a:hlinkClick r:id="rId4" tooltip="香港四大才子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香港四大才子</a:t>
            </a:r>
            <a:r>
              <a:rPr lang="zh-TW" altLang="en-US" sz="3200" i="0" strike="noStrike" dirty="0">
                <a:effectLst/>
                <a:latin typeface="Arial" panose="020B0604020202020204" pitchFamily="34" charset="0"/>
              </a:rPr>
              <a:t>」。</a:t>
            </a:r>
          </a:p>
          <a:p>
            <a:pPr algn="just"/>
            <a:r>
              <a:rPr lang="zh-TW" altLang="en-US" sz="3200" i="0" strike="noStrike" dirty="0">
                <a:effectLst/>
                <a:latin typeface="Arial" panose="020B0604020202020204" pitchFamily="34" charset="0"/>
              </a:rPr>
              <a:t>他的寫作範圍甚廣，除最主要的</a:t>
            </a:r>
            <a:r>
              <a:rPr lang="zh-TW" altLang="en-US" sz="3200" i="0" strike="noStrike" dirty="0">
                <a:effectLst/>
                <a:latin typeface="Arial" panose="020B0604020202020204" pitchFamily="34" charset="0"/>
                <a:hlinkClick r:id="rId3" tooltip="科幻小說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科幻小說</a:t>
            </a:r>
            <a:r>
              <a:rPr lang="zh-TW" altLang="en-US" sz="3200" i="0" strike="noStrike" dirty="0">
                <a:effectLst/>
                <a:latin typeface="Arial" panose="020B0604020202020204" pitchFamily="34" charset="0"/>
              </a:rPr>
              <a:t>系列外，亦曾寫作不少的</a:t>
            </a:r>
            <a:r>
              <a:rPr lang="zh-TW" altLang="en-US" sz="3200" i="0" strike="noStrike" dirty="0">
                <a:effectLst/>
                <a:latin typeface="Arial" panose="020B0604020202020204" pitchFamily="34" charset="0"/>
                <a:hlinkClick r:id="rId5" tooltip="靈異故事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靈異故事</a:t>
            </a:r>
            <a:r>
              <a:rPr lang="zh-TW" altLang="en-US" sz="3200" i="0" strike="noStrike" dirty="0">
                <a:effectLst/>
                <a:latin typeface="Arial" panose="020B0604020202020204" pitchFamily="34" charset="0"/>
              </a:rPr>
              <a:t>，以及少量</a:t>
            </a:r>
            <a:r>
              <a:rPr lang="zh-TW" altLang="en-US" sz="3200" i="0" strike="noStrike" dirty="0">
                <a:effectLst/>
                <a:latin typeface="Arial" panose="020B0604020202020204" pitchFamily="34" charset="0"/>
                <a:hlinkClick r:id="rId6" tooltip="武俠小說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武俠小說</a:t>
            </a:r>
            <a:r>
              <a:rPr lang="zh-TW" altLang="en-US" sz="3200" dirty="0">
                <a:latin typeface="Arial" panose="020B0604020202020204" pitchFamily="34" charset="0"/>
              </a:rPr>
              <a:t>和</a:t>
            </a:r>
            <a:r>
              <a:rPr lang="zh-TW" altLang="en-US" sz="3200" i="0" strike="noStrike" dirty="0">
                <a:effectLst/>
                <a:latin typeface="Arial" panose="020B0604020202020204" pitchFamily="34" charset="0"/>
                <a:hlinkClick r:id="rId7" tooltip="偵探小說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偵探小說</a:t>
            </a:r>
            <a:r>
              <a:rPr lang="zh-TW" altLang="en-US" sz="3200" i="0" u="none" strike="noStrike" dirty="0">
                <a:effectLst/>
                <a:latin typeface="Arial" panose="020B0604020202020204" pitchFamily="34" charset="0"/>
              </a:rPr>
              <a:t>。</a:t>
            </a:r>
            <a:endParaRPr lang="en-US" altLang="zh-TW" sz="3200" i="0" u="none" strike="noStrike" dirty="0">
              <a:effectLst/>
              <a:latin typeface="Arial" panose="020B0604020202020204" pitchFamily="34" charset="0"/>
            </a:endParaRPr>
          </a:p>
          <a:p>
            <a:r>
              <a:rPr lang="zh-TW" altLang="en-US" sz="3200" i="0" u="none" strike="noStrike" dirty="0">
                <a:effectLst/>
                <a:latin typeface="Arial" panose="020B0604020202020204" pitchFamily="34" charset="0"/>
              </a:rPr>
              <a:t>倪匡的科幻小說中</a:t>
            </a:r>
            <a:r>
              <a:rPr lang="zh-TW" altLang="en-US" sz="3200" i="0" strike="noStrike" dirty="0">
                <a:effectLst/>
                <a:latin typeface="Arial" panose="020B0604020202020204" pitchFamily="34" charset="0"/>
              </a:rPr>
              <a:t>，最受歡迎的就是衛斯理和原</a:t>
            </a:r>
            <a:r>
              <a:rPr lang="zh-TW" altLang="en-US" sz="3200" dirty="0">
                <a:latin typeface="Arial" panose="020B0604020202020204" pitchFamily="34" charset="0"/>
              </a:rPr>
              <a:t>振俠系列</a:t>
            </a:r>
            <a:r>
              <a:rPr lang="zh-TW" altLang="en-US" sz="3200" i="0" u="none" strike="noStrike" dirty="0">
                <a:effectLst/>
                <a:latin typeface="Arial" panose="020B0604020202020204" pitchFamily="34" charset="0"/>
              </a:rPr>
              <a:t>。</a:t>
            </a:r>
            <a:endParaRPr lang="en-US" altLang="zh-TW" sz="3200" i="0" u="none" strike="noStrik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342865F-EE8A-D046-9902-C420A11F3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45" y="4912219"/>
            <a:ext cx="11139854" cy="6683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TW" altLang="en-US" sz="4000" dirty="0">
                <a:solidFill>
                  <a:srgbClr val="FFFFFF"/>
                </a:solidFill>
              </a:rPr>
              <a:t>倪匡著作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BEABD7E-D1B2-CB48-81C2-C51292650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672" y="5908709"/>
            <a:ext cx="9144000" cy="42000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zh-TW" altLang="en-US" sz="3200" dirty="0">
                <a:solidFill>
                  <a:srgbClr val="E7E6E6"/>
                </a:solidFill>
              </a:rPr>
              <a:t>衛斯理系列</a:t>
            </a:r>
          </a:p>
        </p:txBody>
      </p:sp>
      <p:pic>
        <p:nvPicPr>
          <p:cNvPr id="8" name="圖片 8">
            <a:extLst>
              <a:ext uri="{FF2B5EF4-FFF2-40B4-BE49-F238E27FC236}">
                <a16:creationId xmlns:a16="http://schemas.microsoft.com/office/drawing/2014/main" id="{55B352A6-D2F0-6F4F-9B89-20F94CCA0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45" y="307731"/>
            <a:ext cx="3048198" cy="3997637"/>
          </a:xfrm>
          <a:prstGeom prst="rect">
            <a:avLst/>
          </a:prstGeom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D32F10EB-1AD2-294C-A4A6-48AC20B9F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98" y="307731"/>
            <a:ext cx="3068186" cy="399763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5">
            <a:extLst>
              <a:ext uri="{FF2B5EF4-FFF2-40B4-BE49-F238E27FC236}">
                <a16:creationId xmlns:a16="http://schemas.microsoft.com/office/drawing/2014/main" id="{5AECCA80-1E83-E840-A9AD-F6BCCE952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78" y="330045"/>
            <a:ext cx="3028210" cy="399763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70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圖片 6">
            <a:extLst>
              <a:ext uri="{FF2B5EF4-FFF2-40B4-BE49-F238E27FC236}">
                <a16:creationId xmlns:a16="http://schemas.microsoft.com/office/drawing/2014/main" id="{91ADDEBA-C655-5340-842A-30E707C8A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54" y="307731"/>
            <a:ext cx="2738380" cy="3997637"/>
          </a:xfrm>
          <a:prstGeom prst="rect">
            <a:avLst/>
          </a:prstGeom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4F76F359-587F-1147-9572-F21DA4F34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03" y="307731"/>
            <a:ext cx="2748375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5">
            <a:extLst>
              <a:ext uri="{FF2B5EF4-FFF2-40B4-BE49-F238E27FC236}">
                <a16:creationId xmlns:a16="http://schemas.microsoft.com/office/drawing/2014/main" id="{EC513432-E412-4047-8C37-F6FF489B1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493" y="330045"/>
            <a:ext cx="2738380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52BB6C19-79C2-43CE-95F8-B4503ED971E5}"/>
              </a:ext>
            </a:extLst>
          </p:cNvPr>
          <p:cNvSpPr txBox="1">
            <a:spLocks/>
          </p:cNvSpPr>
          <p:nvPr/>
        </p:nvSpPr>
        <p:spPr>
          <a:xfrm>
            <a:off x="1339362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E7E6E6"/>
                </a:solidFill>
              </a:rPr>
              <a:t>原振俠系列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5D2E3C83-CF73-40DB-AD87-DD9A068C768A}"/>
              </a:ext>
            </a:extLst>
          </p:cNvPr>
          <p:cNvSpPr txBox="1">
            <a:spLocks/>
          </p:cNvSpPr>
          <p:nvPr/>
        </p:nvSpPr>
        <p:spPr>
          <a:xfrm>
            <a:off x="341435" y="4851963"/>
            <a:ext cx="11139854" cy="668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>
                <a:solidFill>
                  <a:srgbClr val="FFFFFF"/>
                </a:solidFill>
              </a:rPr>
              <a:t>倪匡著作</a:t>
            </a:r>
          </a:p>
        </p:txBody>
      </p:sp>
    </p:spTree>
    <p:extLst>
      <p:ext uri="{BB962C8B-B14F-4D97-AF65-F5344CB8AC3E}">
        <p14:creationId xmlns:p14="http://schemas.microsoft.com/office/powerpoint/2010/main" val="37580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6EBB4F5-996A-4648-AC9F-0F8C1BC83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36" y="1198418"/>
            <a:ext cx="3200400" cy="4461163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FF"/>
                </a:solidFill>
              </a:rPr>
              <a:t>寫作優點及風格特色</a:t>
            </a:r>
            <a:br>
              <a:rPr lang="zh-TW" altLang="en-US" dirty="0">
                <a:solidFill>
                  <a:srgbClr val="FFFFFF"/>
                </a:solidFill>
              </a:rPr>
            </a:br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9712B5E-289D-694A-9110-BFF1399EE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algn="just"/>
            <a:r>
              <a:rPr lang="zh-TW" altLang="en-US" sz="3200" dirty="0">
                <a:latin typeface="Arial" panose="020B0604020202020204" pitchFamily="34" charset="0"/>
              </a:rPr>
              <a:t>倪匡的作品風格</a:t>
            </a:r>
            <a:r>
              <a:rPr lang="zh-TW" altLang="en-US" sz="3200" u="sng" dirty="0">
                <a:latin typeface="Arial" panose="020B0604020202020204" pitchFamily="34" charset="0"/>
              </a:rPr>
              <a:t>天馬行空</a:t>
            </a:r>
            <a:r>
              <a:rPr lang="zh-TW" altLang="en-US" sz="3200" dirty="0">
                <a:latin typeface="Arial" panose="020B0604020202020204" pitchFamily="34" charset="0"/>
              </a:rPr>
              <a:t>，除了</a:t>
            </a:r>
            <a:r>
              <a:rPr lang="zh-TW" altLang="en-US" sz="3200" u="sng" dirty="0">
                <a:latin typeface="Arial" panose="020B0604020202020204" pitchFamily="34" charset="0"/>
              </a:rPr>
              <a:t>提升作品趣味</a:t>
            </a:r>
            <a:r>
              <a:rPr lang="zh-TW" altLang="en-US" sz="3200" dirty="0">
                <a:latin typeface="Arial" panose="020B0604020202020204" pitchFamily="34" charset="0"/>
              </a:rPr>
              <a:t>和</a:t>
            </a:r>
            <a:r>
              <a:rPr lang="zh-TW" altLang="en-US" sz="3200" u="sng" dirty="0">
                <a:latin typeface="Arial" panose="020B0604020202020204" pitchFamily="34" charset="0"/>
              </a:rPr>
              <a:t>懸疑性</a:t>
            </a:r>
            <a:r>
              <a:rPr lang="zh-TW" altLang="en-US" sz="3200" dirty="0">
                <a:latin typeface="Arial" panose="020B0604020202020204" pitchFamily="34" charset="0"/>
              </a:rPr>
              <a:t>外，還能夠吸引讀者繼續閱讀小說。</a:t>
            </a:r>
          </a:p>
          <a:p>
            <a:pPr algn="just"/>
            <a:r>
              <a:rPr lang="zh-TW" altLang="en-US" sz="3200" dirty="0">
                <a:latin typeface="Arial" panose="020B0604020202020204" pitchFamily="34" charset="0"/>
              </a:rPr>
              <a:t>另外，</a:t>
            </a:r>
            <a:r>
              <a:rPr lang="zh-TW" altLang="en-US" sz="3200" i="0" strike="noStrike" dirty="0">
                <a:effectLst/>
                <a:latin typeface="Arial" panose="020B0604020202020204" pitchFamily="34" charset="0"/>
              </a:rPr>
              <a:t>他</a:t>
            </a:r>
            <a:r>
              <a:rPr lang="zh-TW" altLang="en-US" sz="3200" dirty="0">
                <a:latin typeface="Arial" panose="020B0604020202020204" pitchFamily="34" charset="0"/>
              </a:rPr>
              <a:t>的小説</a:t>
            </a:r>
            <a:r>
              <a:rPr lang="zh-TW" altLang="en-US" sz="3200" u="sng" dirty="0">
                <a:latin typeface="Arial" panose="020B0604020202020204" pitchFamily="34" charset="0"/>
              </a:rPr>
              <a:t>文筆豐富</a:t>
            </a:r>
            <a:r>
              <a:rPr lang="zh-TW" altLang="en-US" sz="3200" dirty="0">
                <a:latin typeface="Arial" panose="020B0604020202020204" pitchFamily="34" charset="0"/>
              </a:rPr>
              <a:t>，但</a:t>
            </a:r>
            <a:r>
              <a:rPr lang="zh-TW" altLang="en-US" sz="3200" u="sng" dirty="0">
                <a:latin typeface="Arial" panose="020B0604020202020204" pitchFamily="34" charset="0"/>
              </a:rPr>
              <a:t>內容淺白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，</a:t>
            </a:r>
            <a:r>
              <a:rPr lang="zh-TW" altLang="en-US" sz="3200" dirty="0">
                <a:latin typeface="Arial" panose="020B0604020202020204" pitchFamily="34" charset="0"/>
              </a:rPr>
              <a:t>故事的結尾還會引導讀者反思過失。</a:t>
            </a:r>
            <a:r>
              <a:rPr lang="en-US" altLang="zh-TW" sz="3200" dirty="0">
                <a:latin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zh-TW" altLang="en-US" dirty="0">
              <a:latin typeface="MingLiU" panose="020B0400000000000000" pitchFamily="34" charset="-120"/>
              <a:ea typeface="MingLiU" panose="020B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68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9C274DC-E121-4146-91ED-052B6B60C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4" r="-1" b="-1"/>
          <a:stretch/>
        </p:blipFill>
        <p:spPr>
          <a:xfrm>
            <a:off x="645174" y="623275"/>
            <a:ext cx="4032621" cy="5607882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4FC0B05-3720-48FF-8E96-FA0920BCD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969" y="1067272"/>
            <a:ext cx="5799947" cy="3494398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altLang="zh-TW" sz="4400" dirty="0"/>
            </a:br>
            <a:r>
              <a:rPr lang="zh-TW" altLang="en-US" sz="4400" dirty="0"/>
              <a:t>佳句</a:t>
            </a:r>
            <a:r>
              <a:rPr lang="zh-TW" altLang="en-US" sz="4400" i="0" strike="noStrike" dirty="0">
                <a:effectLst/>
              </a:rPr>
              <a:t>、</a:t>
            </a:r>
            <a:r>
              <a:rPr lang="zh-TW" altLang="en-US" sz="4400" dirty="0"/>
              <a:t>佳段</a:t>
            </a:r>
            <a:br>
              <a:rPr lang="en-US" altLang="zh-TW" sz="4400" dirty="0"/>
            </a:br>
            <a:br>
              <a:rPr lang="en-US" altLang="zh-TW" sz="4400" dirty="0"/>
            </a:br>
            <a:r>
              <a:rPr lang="en-US" altLang="zh-TW" sz="4400" dirty="0"/>
              <a:t>(</a:t>
            </a:r>
            <a:r>
              <a:rPr lang="zh-TW" altLang="en-US" sz="4400" dirty="0"/>
              <a:t>妖火</a:t>
            </a:r>
            <a:r>
              <a:rPr lang="en-US" altLang="zh-TW" sz="4400" dirty="0"/>
              <a:t> - </a:t>
            </a:r>
            <a:r>
              <a:rPr lang="zh-TW" altLang="en-US" sz="4400" dirty="0"/>
              <a:t>衛斯理系列</a:t>
            </a:r>
            <a:r>
              <a:rPr lang="en-US" altLang="zh-TW" sz="4400" dirty="0"/>
              <a:t>)</a:t>
            </a:r>
            <a:endParaRPr lang="en-US" altLang="zh-HK" sz="4400" dirty="0"/>
          </a:p>
        </p:txBody>
      </p:sp>
    </p:spTree>
    <p:extLst>
      <p:ext uri="{BB962C8B-B14F-4D97-AF65-F5344CB8AC3E}">
        <p14:creationId xmlns:p14="http://schemas.microsoft.com/office/powerpoint/2010/main" val="63324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D0DB6CC-66E4-2A49-B8C4-9BA822A4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846" y="2077749"/>
            <a:ext cx="3200400" cy="4461163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FF"/>
                </a:solidFill>
              </a:rPr>
              <a:t>佳句 </a:t>
            </a:r>
            <a:br>
              <a:rPr lang="zh-TW" altLang="en-US" sz="4400" dirty="0">
                <a:solidFill>
                  <a:srgbClr val="E7E6E6"/>
                </a:solidFill>
              </a:rPr>
            </a:br>
            <a:br>
              <a:rPr lang="zh-HK" alt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152B8C-2BAA-5642-8AFA-0716C23B3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949" y="403571"/>
            <a:ext cx="6906491" cy="5585619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n-US" altLang="zh-TW" sz="3200" i="1" dirty="0"/>
              <a:t>“</a:t>
            </a:r>
            <a:r>
              <a:rPr lang="zh-TW" altLang="en-US" sz="3200" i="1" dirty="0"/>
              <a:t>這種陰謀論的説法，我一向都嗤之以鼻，但如今我看到了這座如此龎大而先進的海底建築物，實在令我無法不相信這種說法了。</a:t>
            </a:r>
            <a:r>
              <a:rPr lang="en-US" altLang="zh-TW" sz="3200" i="1" dirty="0"/>
              <a:t>”</a:t>
            </a:r>
            <a:endParaRPr lang="zh-TW" altLang="en-US" sz="3200" i="1" dirty="0"/>
          </a:p>
          <a:p>
            <a:pPr marL="0" indent="0" algn="just">
              <a:buNone/>
            </a:pPr>
            <a:endParaRPr lang="zh-TW" altLang="en-US" sz="32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zh-TW" altLang="en-US" sz="3200" dirty="0"/>
              <a:t>讀後感</a:t>
            </a:r>
            <a:r>
              <a:rPr lang="en-US" altLang="zh-TW" sz="3200" dirty="0"/>
              <a:t>:</a:t>
            </a:r>
            <a:endParaRPr lang="zh-TW" altLang="en-US" sz="3200" dirty="0"/>
          </a:p>
          <a:p>
            <a:pPr algn="just"/>
            <a:r>
              <a:rPr lang="zh-TW" altLang="en-US" sz="3200" dirty="0"/>
              <a:t>倪匡運用了各式各樣的成語去表達當時衛斯理的情感，可以引導讀者想像當時的情景令讀者更有興趣繼續閱讀。</a:t>
            </a:r>
          </a:p>
        </p:txBody>
      </p:sp>
    </p:spTree>
    <p:extLst>
      <p:ext uri="{BB962C8B-B14F-4D97-AF65-F5344CB8AC3E}">
        <p14:creationId xmlns:p14="http://schemas.microsoft.com/office/powerpoint/2010/main" val="207579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6CAABC3-9114-8E47-BE19-8871BDC7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07" y="1121675"/>
            <a:ext cx="3200400" cy="4461163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FF"/>
                </a:solidFill>
              </a:rPr>
              <a:t>佳段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AEDE3C6-0793-D549-AB4F-C8C88B9F3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349" y="500062"/>
            <a:ext cx="7274485" cy="5857875"/>
          </a:xfrm>
        </p:spPr>
        <p:txBody>
          <a:bodyPr anchor="ctr">
            <a:normAutofit lnSpcReduction="10000"/>
          </a:bodyPr>
          <a:lstStyle/>
          <a:p>
            <a:pPr marL="0" indent="0" algn="just">
              <a:buNone/>
            </a:pPr>
            <a:r>
              <a:rPr lang="en-US" altLang="zh-TW" sz="3000" i="1" dirty="0"/>
              <a:t>“</a:t>
            </a:r>
            <a:r>
              <a:rPr lang="zh-TW" altLang="en-US" sz="3000" i="1" dirty="0"/>
              <a:t>我看到後樓梯的門，立即閃起了一個十分冒險的念頭，反正我拿什麼藉口，羅勃揚都不會讓我進屋的 ，那麼我何不由天台爬下去，從窗口潛入屋內看看？我笑了一笑，立即沿樓梯跑到天台去，晚上的天台寒風陣陣，十分冷清。我先向街下望去，只見行人寥寥，沿著一條水管，來到了一扇凸花玻璃窗前，旁邊不遠處還有一口抽氣扇，一看便知，這裹一定是浴室。</a:t>
            </a:r>
            <a:r>
              <a:rPr lang="en-US" altLang="zh-TW" sz="3000" i="1" dirty="0"/>
              <a:t>”</a:t>
            </a:r>
          </a:p>
          <a:p>
            <a:pPr marL="0" indent="0" algn="just">
              <a:buNone/>
            </a:pPr>
            <a:endParaRPr lang="en-US" altLang="zh-HK" sz="3200" dirty="0"/>
          </a:p>
          <a:p>
            <a:pPr marL="0" indent="0" algn="just">
              <a:buNone/>
            </a:pPr>
            <a:r>
              <a:rPr lang="zh-HK" altLang="en-US" sz="3200" dirty="0"/>
              <a:t>讀後感</a:t>
            </a:r>
            <a:r>
              <a:rPr lang="en-US" altLang="zh-HK" sz="3200" dirty="0"/>
              <a:t>:</a:t>
            </a:r>
            <a:endParaRPr lang="en-US" altLang="zh-TW" sz="3200" dirty="0"/>
          </a:p>
          <a:p>
            <a:pPr algn="just"/>
            <a:r>
              <a:rPr lang="zh-TW" altLang="en-US" sz="3200" dirty="0"/>
              <a:t>倪匡運用他豐富的詞匯，去描述當時的情景，能讓讀者更真實地感受到衞斯理的危急。</a:t>
            </a:r>
            <a:endParaRPr lang="zh-TW" alt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12639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749</Words>
  <Application>Microsoft Office PowerPoint</Application>
  <PresentationFormat>Widescreen</PresentationFormat>
  <Paragraphs>44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佈景主題</vt:lpstr>
      <vt:lpstr>中一中國語文－作家選讀 倪匡 </vt:lpstr>
      <vt:lpstr>目錄：</vt:lpstr>
      <vt:lpstr>作者生平</vt:lpstr>
      <vt:lpstr>倪匡著作</vt:lpstr>
      <vt:lpstr>PowerPoint Presentation</vt:lpstr>
      <vt:lpstr>寫作優點及風格特色 </vt:lpstr>
      <vt:lpstr> 佳句、佳段  (妖火 - 衛斯理系列)</vt:lpstr>
      <vt:lpstr>佳句   </vt:lpstr>
      <vt:lpstr>佳段</vt:lpstr>
      <vt:lpstr> 推薦書目</vt:lpstr>
      <vt:lpstr>衛斯理系列：支離人</vt:lpstr>
      <vt:lpstr>衞斯理系列: 異寶</vt:lpstr>
      <vt:lpstr>個人心得 (妖火 - 衛斯理系列)</vt:lpstr>
      <vt:lpstr>資料來源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中一中國語文－作家選讀 倪匡</dc:title>
  <dc:creator>1D03 Chan Ho Hin</dc:creator>
  <cp:lastModifiedBy>WL Leung</cp:lastModifiedBy>
  <cp:revision>21</cp:revision>
  <dcterms:created xsi:type="dcterms:W3CDTF">2022-01-16T12:45:38Z</dcterms:created>
  <dcterms:modified xsi:type="dcterms:W3CDTF">2022-02-15T07:43:49Z</dcterms:modified>
</cp:coreProperties>
</file>